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png" ContentType="image/png"/>
  <Override PartName="/ppt/media/image1.jpeg" ContentType="image/jpeg"/>
  <Override PartName="/ppt/media/image17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8.jpeg" ContentType="image/jpeg"/>
  <Override PartName="/ppt/media/image6.png" ContentType="image/pn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29.png" ContentType="image/png"/>
  <Override PartName="/ppt/media/image15.jpeg" ContentType="image/jpeg"/>
  <Override PartName="/ppt/media/image16.jpeg" ContentType="image/jpeg"/>
  <Override PartName="/ppt/media/image18.jpeg" ContentType="image/jpe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31.png" ContentType="image/png"/>
  <Override PartName="/ppt/media/image3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620151-524E-4FD3-B977-9F89E7C1DD5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F5ACFB-4CAA-438E-BDC5-695B70598A1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778850-705D-4BB1-B3E1-E2DDA215112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BA80C1-AF76-46CC-81DC-D93756F3B52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8237D3-92E6-4F50-A112-79B3757E13C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367D50-B996-4D98-A239-26CB5D21D89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76E4E1-A79F-4BFD-AA58-3017F20459F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6A5E78-CF6D-4D06-96F7-FA3E37F1A00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D1E981-4262-42BC-8ED9-B498AA03A70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85EA675-7AF4-4FAB-A415-7B8B0B22C7E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C03BB1-98CE-4F31-867B-DAD2FB85FCA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E7722B-95BD-41F7-B099-4427DB4802B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98923E-5AC1-4113-BCF2-CD235B7C989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CFE8E9-0594-4D2D-BD18-AE02C3038BC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ADE72-99C1-427B-95A9-F5C44B42954F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C4DB81-1B9C-40A2-9DE4-89F36BCF55B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4642F7-28F6-48FF-AF85-E457FD164E5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D8CBDA-7B8C-4C16-B536-4A9383FA7B7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0F599E-1D46-424B-969E-A671F68F2A2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E2BA31-8616-4D20-A691-23ABD87AF80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3A3A5A-AB97-481A-AD1C-D788E411FA49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E11564-9C05-472A-8DF3-E7C1E44B522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4483E3-DF83-408C-812F-4DFD5BD8AB2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B332FF-C0D8-4569-87F8-99643794E06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4" descr=""/>
          <p:cNvPicPr/>
          <p:nvPr/>
        </p:nvPicPr>
        <p:blipFill>
          <a:blip r:embed="rId3"/>
          <a:stretch/>
        </p:blipFill>
        <p:spPr>
          <a:xfrm>
            <a:off x="9582480" y="6278760"/>
            <a:ext cx="1940760" cy="44640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3;p5" descr=""/>
          <p:cNvPicPr/>
          <p:nvPr/>
        </p:nvPicPr>
        <p:blipFill>
          <a:blip r:embed="rId4"/>
          <a:stretch/>
        </p:blipFill>
        <p:spPr>
          <a:xfrm>
            <a:off x="694440" y="624960"/>
            <a:ext cx="9502200" cy="470592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4;p5" descr=""/>
          <p:cNvPicPr/>
          <p:nvPr/>
        </p:nvPicPr>
        <p:blipFill>
          <a:blip r:embed="rId5"/>
          <a:stretch/>
        </p:blipFill>
        <p:spPr>
          <a:xfrm>
            <a:off x="7122240" y="591480"/>
            <a:ext cx="3990600" cy="933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;p4" descr=""/>
          <p:cNvPicPr/>
          <p:nvPr/>
        </p:nvPicPr>
        <p:blipFill>
          <a:blip r:embed="rId2"/>
          <a:stretch/>
        </p:blipFill>
        <p:spPr>
          <a:xfrm>
            <a:off x="9582480" y="6278760"/>
            <a:ext cx="1940760" cy="4464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sldNum" idx="1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41EBA3CC-7B22-4916-96E4-A92E159EC21F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9;p4" descr=""/>
          <p:cNvPicPr/>
          <p:nvPr/>
        </p:nvPicPr>
        <p:blipFill>
          <a:blip r:embed="rId2"/>
          <a:stretch/>
        </p:blipFill>
        <p:spPr>
          <a:xfrm>
            <a:off x="9582480" y="6278760"/>
            <a:ext cx="1940760" cy="4464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21;p7" descr=""/>
          <p:cNvPicPr/>
          <p:nvPr/>
        </p:nvPicPr>
        <p:blipFill>
          <a:blip r:embed="rId3"/>
          <a:stretch/>
        </p:blipFill>
        <p:spPr>
          <a:xfrm>
            <a:off x="4485240" y="188640"/>
            <a:ext cx="3807360" cy="2786400"/>
          </a:xfrm>
          <a:prstGeom prst="rect">
            <a:avLst/>
          </a:prstGeom>
          <a:ln w="0">
            <a:noFill/>
          </a:ln>
        </p:spPr>
      </p:pic>
      <p:cxnSp>
        <p:nvCxnSpPr>
          <p:cNvPr id="83" name="Google Shape;22;p7"/>
          <p:cNvCxnSpPr/>
          <p:nvPr/>
        </p:nvCxnSpPr>
        <p:spPr>
          <a:xfrm flipH="1">
            <a:off x="3032280" y="3137760"/>
            <a:ext cx="6390000" cy="720"/>
          </a:xfrm>
          <a:prstGeom prst="straightConnector1">
            <a:avLst/>
          </a:prstGeom>
          <a:ln w="28575">
            <a:solidFill>
              <a:srgbClr val="f99d27"/>
            </a:solidFill>
            <a:round/>
          </a:ln>
        </p:spPr>
      </p:cxnSp>
      <p:cxnSp>
        <p:nvCxnSpPr>
          <p:cNvPr id="84" name="Google Shape;23;p7"/>
          <p:cNvCxnSpPr/>
          <p:nvPr/>
        </p:nvCxnSpPr>
        <p:spPr>
          <a:xfrm flipV="1">
            <a:off x="3032280" y="3137760"/>
            <a:ext cx="720" cy="2939400"/>
          </a:xfrm>
          <a:prstGeom prst="straightConnector1">
            <a:avLst/>
          </a:prstGeom>
          <a:ln w="28575">
            <a:solidFill>
              <a:srgbClr val="f99d27"/>
            </a:solidFill>
            <a:round/>
          </a:ln>
        </p:spPr>
      </p:cxnSp>
      <p:cxnSp>
        <p:nvCxnSpPr>
          <p:cNvPr id="85" name="Google Shape;24;p7"/>
          <p:cNvCxnSpPr/>
          <p:nvPr/>
        </p:nvCxnSpPr>
        <p:spPr>
          <a:xfrm flipH="1">
            <a:off x="3032280" y="6076440"/>
            <a:ext cx="1914480" cy="720"/>
          </a:xfrm>
          <a:prstGeom prst="straightConnector1">
            <a:avLst/>
          </a:prstGeom>
          <a:ln w="28575">
            <a:solidFill>
              <a:srgbClr val="f99d27"/>
            </a:solidFill>
            <a:round/>
          </a:ln>
        </p:spPr>
      </p:cxnSp>
      <p:sp>
        <p:nvSpPr>
          <p:cNvPr id="86" name="PlaceHolder 1"/>
          <p:cNvSpPr>
            <a:spLocks noGrp="1"/>
          </p:cNvSpPr>
          <p:nvPr>
            <p:ph type="sldNum" idx="2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E839DA8-FA89-4D2E-827F-EE145A14FCA5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mailto:edu@bmstu.ru" TargetMode="External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Relationship Id="rId11" Type="http://schemas.openxmlformats.org/officeDocument/2006/relationships/image" Target="../media/image18.jpeg"/><Relationship Id="rId12" Type="http://schemas.openxmlformats.org/officeDocument/2006/relationships/image" Target="../media/image19.jpeg"/><Relationship Id="rId13" Type="http://schemas.openxmlformats.org/officeDocument/2006/relationships/image" Target="../media/image20.jpeg"/><Relationship Id="rId1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078200" y="1282680"/>
            <a:ext cx="9118440" cy="267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spcBef>
                <a:spcPts val="697"/>
              </a:spcBef>
              <a:spcAft>
                <a:spcPts val="1134"/>
              </a:spcAft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chemeClr val="lt1"/>
                </a:solidFill>
                <a:latin typeface="Open Sans"/>
                <a:ea typeface="Open Sans"/>
              </a:rPr>
              <a:t>ВЫПУСКНАЯ КВАЛИФИКАЦИОННАЯ РАБОТА</a:t>
            </a:r>
            <a:br>
              <a:rPr sz="4400"/>
            </a:br>
            <a:r>
              <a:rPr b="0" lang="ru-RU" sz="4400" spc="-1" strike="noStrike">
                <a:solidFill>
                  <a:schemeClr val="lt1"/>
                </a:solidFill>
                <a:latin typeface="Open Sans"/>
                <a:ea typeface="Open Sans"/>
              </a:rPr>
              <a:t>по курсу </a:t>
            </a:r>
            <a:br>
              <a:rPr sz="4400"/>
            </a:br>
            <a:r>
              <a:rPr b="0" lang="ru-RU" sz="4400" spc="-1" strike="noStrike">
                <a:solidFill>
                  <a:schemeClr val="lt1"/>
                </a:solidFill>
                <a:latin typeface="Open Sans"/>
                <a:ea typeface="Open Sans"/>
              </a:rPr>
              <a:t>«</a:t>
            </a:r>
            <a:r>
              <a:rPr b="0" lang="en-US" sz="4400" spc="-1" strike="noStrike">
                <a:solidFill>
                  <a:schemeClr val="lt1"/>
                </a:solidFill>
                <a:latin typeface="Open Sans"/>
                <a:ea typeface="Open Sans"/>
              </a:rPr>
              <a:t>Data Science</a:t>
            </a:r>
            <a:r>
              <a:rPr b="0" lang="ru-RU" sz="4400" spc="-1" strike="noStrike">
                <a:solidFill>
                  <a:schemeClr val="lt1"/>
                </a:solidFill>
                <a:latin typeface="Open Sans"/>
                <a:ea typeface="Open Sans"/>
              </a:rPr>
              <a:t>»</a:t>
            </a:r>
            <a:br>
              <a:rPr sz="4400"/>
            </a:br>
            <a:r>
              <a:rPr b="0" lang="ru-RU" sz="2400" spc="-1" strike="noStrike">
                <a:solidFill>
                  <a:schemeClr val="lt1"/>
                </a:solidFill>
                <a:latin typeface="Times New Roman"/>
                <a:ea typeface="DejaVu Sans"/>
              </a:rPr>
              <a:t>Тема: Прогнозирование конечных свойств новых материалов (композиционных материалов)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1078200" y="4363560"/>
            <a:ext cx="9118440" cy="96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Times New Roman"/>
                <a:ea typeface="Open Sans"/>
              </a:rPr>
              <a:t>Слушатель: Леонтьева Ксения Александровна</a:t>
            </a:r>
            <a:endParaRPr b="0" lang="ru-RU" sz="2400" spc="-1" strike="noStrike"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Times New Roman"/>
                <a:ea typeface="Open Sans"/>
              </a:rPr>
              <a:t>DS11838/2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Обучение моделей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11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0E4FFB00-556E-4463-AD55-0BDBB2DAD792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10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4355280" cy="27864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428160" y="900000"/>
            <a:ext cx="5326200" cy="219420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6554880" y="3099240"/>
            <a:ext cx="5199480" cy="230076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 txBox="1"/>
          <p:nvPr/>
        </p:nvSpPr>
        <p:spPr>
          <a:xfrm>
            <a:off x="0" y="3960000"/>
            <a:ext cx="9360000" cy="304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</a:rPr>
              <a:t>Архитектура модели состоит из пяти слоёв </a:t>
            </a:r>
            <a:r>
              <a:rPr b="0" lang="en-US" sz="1800" spc="-1" strike="noStrike">
                <a:latin typeface="Times New Roman"/>
                <a:ea typeface="Arial"/>
              </a:rPr>
              <a:t>Dense</a:t>
            </a:r>
            <a:r>
              <a:rPr b="0" lang="ru-RU" sz="1800" spc="-1" strike="noStrike">
                <a:latin typeface="Times New Roman"/>
                <a:ea typeface="Arial"/>
              </a:rPr>
              <a:t>: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входного, трех скрытых полносвязных  и выходного.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Функция активации 'relu' для скрытых слоев.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оптимизатор: Adam, loss-функция: 'mean_squared_error'.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Входной слой с 12 нейронами по количеству признаков.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Выходной слой с 1 нейроном для 1 признака. Нейронов в скрытых слоях: 64, 64 и 32. </a:t>
            </a:r>
            <a:endParaRPr b="0" lang="ru-RU" sz="18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endParaRPr b="0" lang="ru-RU" sz="1400" spc="-1" strike="noStrike">
              <a:latin typeface="Times New Roman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Разработка приложения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12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69173BE9-0029-4DB8-A5E7-5E8E2A4BC2D3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300000" cy="453132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 txBox="1"/>
          <p:nvPr/>
        </p:nvSpPr>
        <p:spPr>
          <a:xfrm>
            <a:off x="7441200" y="1980000"/>
            <a:ext cx="4438800" cy="357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Microsoft YaHei"/>
              </a:rPr>
              <a:t>Было разработано приложение для прогноза «Соотношение матрица-наполнитель» на основе  разработанной нейронной сети. Приложение приложение написано при  помощи фреймворка Flask. Для прогноза необходимо ввести 12 основных параметров.</a:t>
            </a:r>
            <a:endParaRPr b="0" lang="ru-RU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Заключение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ldNum" idx="13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067C480D-FF06-4D3F-834D-81509075772A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540000" y="1400760"/>
            <a:ext cx="10980000" cy="291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b="0" lang="ru-RU" sz="1800" spc="-1" strike="noStrike">
                <a:latin typeface="Times New Roman"/>
              </a:rPr>
              <a:t>Качество предсказаний всех моделей получилось низкое.  Не удалось найти модели, которые хорошо бы предсказывали целевые признаки.  Большинство моделей показали метрики близкие или такие же как у модели предсказывающей среднее. </a:t>
            </a:r>
            <a:endParaRPr b="0" lang="ru-RU" sz="1800" spc="-1" strike="noStrike">
              <a:latin typeface="Times New Roman"/>
              <a:ea typeface="Microsoft YaHei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b="0" lang="ru-RU" sz="1800" spc="-1" strike="noStrike">
                <a:latin typeface="Times New Roman"/>
              </a:rPr>
              <a:t>Для успешного прогнозирования данных недостаточно, около 1000 строк это слишком мало, так как даже  удаление выбросов повлияло на метрику в худшую сторону, возможно также, недостаточно признаков. Также необходима дополнительная информации о зависимости признаков с точки зрения физики процесса. Возможно, стоит применить более сложные модели для прогнозирования.</a:t>
            </a:r>
            <a:endParaRPr b="0" lang="ru-RU" sz="1800" spc="-1" strike="noStrike"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3119400" y="3324600"/>
            <a:ext cx="6289560" cy="259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171360"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accent6">
                    <a:lumMod val="75000"/>
                  </a:schemeClr>
                </a:solidFill>
                <a:latin typeface="Open Sans"/>
                <a:ea typeface="Open Sans"/>
              </a:rPr>
              <a:t>edu.bmstu.ru</a:t>
            </a:r>
            <a:endParaRPr b="0" lang="ru-RU" sz="2800" spc="-1" strike="noStrike">
              <a:latin typeface="Arial"/>
            </a:endParaRPr>
          </a:p>
          <a:p>
            <a:pPr marL="171360" indent="0"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accent6">
                    <a:lumMod val="75000"/>
                  </a:schemeClr>
                </a:solidFill>
                <a:latin typeface="Open Sans"/>
                <a:ea typeface="Open Sans"/>
              </a:rPr>
              <a:t>+7 </a:t>
            </a:r>
            <a:r>
              <a:rPr b="1" lang="en-US" sz="2800" spc="-1" strike="noStrike">
                <a:solidFill>
                  <a:schemeClr val="accent6">
                    <a:lumMod val="75000"/>
                  </a:schemeClr>
                </a:solidFill>
                <a:latin typeface="Open Sans"/>
                <a:ea typeface="Open Sans"/>
              </a:rPr>
              <a:t>495 182-83-85</a:t>
            </a:r>
            <a:endParaRPr b="0" lang="ru-RU" sz="2800" spc="-1" strike="noStrike">
              <a:latin typeface="Arial"/>
            </a:endParaRPr>
          </a:p>
          <a:p>
            <a:pPr marL="171360" indent="0"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chemeClr val="accent6">
                    <a:lumMod val="75000"/>
                  </a:schemeClr>
                </a:solidFill>
                <a:uFillTx/>
                <a:latin typeface="Open Sans"/>
                <a:ea typeface="Open Sans"/>
                <a:hlinkClick r:id="rId1"/>
              </a:rPr>
              <a:t>edu@bmstu.ru</a:t>
            </a:r>
            <a:endParaRPr b="0" lang="ru-RU" sz="2800" spc="-1" strike="noStrike">
              <a:latin typeface="Arial"/>
            </a:endParaRPr>
          </a:p>
          <a:p>
            <a:pPr marL="171360" indent="0"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accent6">
                    <a:lumMod val="75000"/>
                  </a:schemeClr>
                </a:solidFill>
                <a:latin typeface="Open Sans"/>
                <a:ea typeface="Open Sans"/>
              </a:rPr>
              <a:t>Москва, Госпитальный переулок , д. 4-6, с.3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Num" idx="3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A19DF759-8E3D-41E8-850D-98C8681FAE6D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404280" y="132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153036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Разведочный анализ данных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3871800" cy="410652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5580000" y="1260000"/>
            <a:ext cx="5219640" cy="35848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 txBox="1"/>
          <p:nvPr/>
        </p:nvSpPr>
        <p:spPr>
          <a:xfrm>
            <a:off x="360000" y="5220000"/>
            <a:ext cx="7020000" cy="135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Times New Roman"/>
              </a:rPr>
              <a:t>Пропусков в столбцах нет. Дубликатов в данных нет.</a:t>
            </a:r>
            <a:endParaRPr b="0" lang="ru-RU" sz="1800" spc="-1" strike="noStrike">
              <a:latin typeface="Times New Roman"/>
            </a:endParaRPr>
          </a:p>
          <a:p>
            <a:r>
              <a:rPr b="0" lang="ru-RU" sz="1800" spc="-1" strike="noStrike">
                <a:latin typeface="Times New Roman"/>
              </a:rPr>
              <a:t>Все признаки имеют тип данных float64.</a:t>
            </a:r>
            <a:endParaRPr b="0" lang="ru-RU" sz="1800" spc="-1" strike="noStrike">
              <a:latin typeface="Times New Roman"/>
            </a:endParaRPr>
          </a:p>
          <a:p>
            <a:endParaRPr b="0" lang="ru-RU" sz="1800" spc="-1" strike="noStrike">
              <a:latin typeface="Times New Roman"/>
            </a:endParaRPr>
          </a:p>
          <a:p>
            <a:r>
              <a:rPr b="0" lang="ru-RU" sz="1800" spc="-1" strike="noStrike">
                <a:latin typeface="Times New Roman"/>
              </a:rPr>
              <a:t>В итоговой таблице 1023 объекта и 13 признаков</a:t>
            </a:r>
            <a:endParaRPr b="0" lang="ru-RU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04280" y="132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Разведочный анализ данных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4"/>
          </p:nvPr>
        </p:nvSpPr>
        <p:spPr>
          <a:xfrm>
            <a:off x="110052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069650B-7EB6-4A8C-A288-F5A1E0922457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3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68160" y="898920"/>
            <a:ext cx="1383840" cy="198072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978200" y="898920"/>
            <a:ext cx="1153800" cy="198072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3132360" y="898920"/>
            <a:ext cx="1079640" cy="198072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668160" y="2880000"/>
            <a:ext cx="1263960" cy="197964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1938600" y="2880000"/>
            <a:ext cx="1193400" cy="19796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tretch/>
        </p:blipFill>
        <p:spPr>
          <a:xfrm>
            <a:off x="3132360" y="2880000"/>
            <a:ext cx="1079640" cy="197964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>
            <a:off x="673560" y="4860000"/>
            <a:ext cx="1198440" cy="17996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8"/>
          <a:stretch/>
        </p:blipFill>
        <p:spPr>
          <a:xfrm>
            <a:off x="1872360" y="4860000"/>
            <a:ext cx="1259640" cy="179964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9"/>
          <a:stretch/>
        </p:blipFill>
        <p:spPr>
          <a:xfrm>
            <a:off x="3132360" y="4860000"/>
            <a:ext cx="1259640" cy="179964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10"/>
          <a:stretch/>
        </p:blipFill>
        <p:spPr>
          <a:xfrm>
            <a:off x="4212360" y="889200"/>
            <a:ext cx="1240560" cy="206172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11"/>
          <a:stretch/>
        </p:blipFill>
        <p:spPr>
          <a:xfrm>
            <a:off x="4212360" y="2880000"/>
            <a:ext cx="1240560" cy="202860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12"/>
          <a:stretch/>
        </p:blipFill>
        <p:spPr>
          <a:xfrm>
            <a:off x="4392360" y="4870800"/>
            <a:ext cx="1079640" cy="178884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13"/>
          <a:stretch/>
        </p:blipFill>
        <p:spPr>
          <a:xfrm>
            <a:off x="5453280" y="889200"/>
            <a:ext cx="1137600" cy="199044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 txBox="1"/>
          <p:nvPr/>
        </p:nvSpPr>
        <p:spPr>
          <a:xfrm>
            <a:off x="7020000" y="2160000"/>
            <a:ext cx="4791960" cy="33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Times New Roman"/>
              </a:rPr>
              <a:t>В данных присутствуют выбросы.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Times New Roman"/>
              </a:rPr>
              <a:t>Всего строк с выбросами 93 (9,09% от всех данных.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У всех переменных распределение близко к нормальному распределению.</a:t>
            </a:r>
            <a:endParaRPr b="0" lang="ru-RU" sz="1800" spc="-1" strike="noStrike">
              <a:latin typeface="Times New Roman"/>
              <a:ea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04280" y="132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Разведочный анализ данных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ldNum" idx="5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4854F6AF-08FE-4D98-A0E8-22905B423035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4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080000" y="1080000"/>
            <a:ext cx="5760000" cy="546120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 txBox="1"/>
          <p:nvPr/>
        </p:nvSpPr>
        <p:spPr>
          <a:xfrm>
            <a:off x="7088040" y="1857600"/>
            <a:ext cx="4791960" cy="33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Корреляция переменных очень низкая.</a:t>
            </a:r>
            <a:endParaRPr b="0" lang="ru-RU" sz="1800" spc="-1" strike="noStrike">
              <a:latin typeface="Times New Roman"/>
              <a:ea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04280" y="132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Разведочный анализ данных</a:t>
            </a:r>
            <a:endParaRPr b="0" lang="ru-RU" sz="30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60000" y="957600"/>
            <a:ext cx="5400000" cy="5433480"/>
          </a:xfrm>
          <a:prstGeom prst="rect">
            <a:avLst/>
          </a:prstGeom>
          <a:ln w="0">
            <a:noFill/>
          </a:ln>
        </p:spPr>
      </p:pic>
      <p:sp>
        <p:nvSpPr>
          <p:cNvPr id="154" name="PlaceHolder 2"/>
          <p:cNvSpPr>
            <a:spLocks noGrp="1"/>
          </p:cNvSpPr>
          <p:nvPr>
            <p:ph type="sldNum" idx="6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32B1C3EE-2BCD-4058-994D-531C6CE4AAC8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5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7088400" y="1857600"/>
            <a:ext cx="4791960" cy="33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Линейная зависимость отсутствует.</a:t>
            </a:r>
            <a:endParaRPr b="0" lang="ru-RU" sz="1800" spc="-1" strike="noStrike">
              <a:latin typeface="Times New Roman"/>
              <a:ea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Предобработка данных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7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FBCE0E0-8A41-4C85-BF26-CB86B44B76E9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6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" y="1080000"/>
            <a:ext cx="3240000" cy="2491920"/>
          </a:xfrm>
          <a:prstGeom prst="rect">
            <a:avLst/>
          </a:prstGeom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530640" y="3571920"/>
            <a:ext cx="3249360" cy="254808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3960000" y="1080000"/>
            <a:ext cx="2621880" cy="234000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4"/>
          <a:stretch/>
        </p:blipFill>
        <p:spPr>
          <a:xfrm>
            <a:off x="3960000" y="3615480"/>
            <a:ext cx="2602440" cy="243864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 txBox="1"/>
          <p:nvPr/>
        </p:nvSpPr>
        <p:spPr>
          <a:xfrm>
            <a:off x="7088760" y="1857600"/>
            <a:ext cx="4791960" cy="33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800" spc="-1" strike="noStrike">
                <a:latin typeface="Times New Roman"/>
                <a:ea typeface="Arial"/>
              </a:rPr>
              <a:t>Данные прошли нормализацию методом  MinMaxScaler().</a:t>
            </a:r>
            <a:endParaRPr b="0" lang="ru-RU" sz="1800" spc="-1" strike="noStrike">
              <a:latin typeface="Times New Roman"/>
              <a:ea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Обучение моделей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8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6921AAEA-76AD-42BF-A82A-912AC20FC0CA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7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338040" y="1114560"/>
            <a:ext cx="11721960" cy="68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6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ru-RU" sz="1660" spc="-1" strike="noStrike">
                <a:solidFill>
                  <a:srgbClr val="000000"/>
                </a:solidFill>
                <a:latin typeface="Times New Roman"/>
              </a:rPr>
              <a:t>Делим </a:t>
            </a:r>
            <a:r>
              <a:rPr b="0" lang="ru-RU" sz="1600" spc="-1" strike="noStrike">
                <a:solidFill>
                  <a:srgbClr val="000000"/>
                </a:solidFill>
                <a:latin typeface="Times New Roman"/>
              </a:rPr>
              <a:t>нормализованный</a:t>
            </a:r>
            <a:r>
              <a:rPr b="0" lang="ru-RU" sz="1660" spc="-1" strike="noStrike">
                <a:solidFill>
                  <a:srgbClr val="000000"/>
                </a:solidFill>
                <a:latin typeface="Times New Roman"/>
              </a:rPr>
              <a:t> датасет на обучающую и тестовую выборки в соотношении 70:30.</a:t>
            </a:r>
            <a:endParaRPr b="0" lang="ru-RU" sz="1660" spc="-1" strike="noStrike">
              <a:latin typeface="Times New Roman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360000" y="1440000"/>
            <a:ext cx="11340000" cy="448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50000"/>
              </a:lnSpc>
            </a:pPr>
            <a:r>
              <a:rPr b="0" lang="ru-RU" sz="1600" spc="-1" strike="noStrike">
                <a:latin typeface="Times New Roman"/>
              </a:rPr>
              <a:t>	</a:t>
            </a:r>
            <a:r>
              <a:rPr b="0" lang="ru-RU" sz="1600" spc="-1" strike="noStrike">
                <a:latin typeface="Times New Roman"/>
              </a:rPr>
              <a:t>Для прогнозирования модуля упругости при растяжении и прочности при растяжении были использованы следующие модели:</a:t>
            </a:r>
            <a:endParaRPr b="0" lang="ru-RU" sz="16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1. </a:t>
            </a:r>
            <a:r>
              <a:rPr b="0" lang="en-US" sz="1600" spc="-1" strike="noStrike">
                <a:latin typeface="Times New Roman"/>
                <a:ea typeface="Arial"/>
              </a:rPr>
              <a:t>LinearRegression</a:t>
            </a:r>
            <a:r>
              <a:rPr b="0" lang="en-US" sz="1600" spc="-1" strike="noStrike">
                <a:latin typeface="Times New Roman"/>
              </a:rPr>
              <a:t>;</a:t>
            </a:r>
            <a:endParaRPr b="0" lang="en-US" sz="1600" spc="-1" strike="noStrike">
              <a:latin typeface="Times New Roman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2. Ridge;</a:t>
            </a:r>
            <a:endParaRPr b="0" lang="en-US" sz="1600" spc="-1" strike="noStrike">
              <a:latin typeface="Times New Roman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3. Lasso;</a:t>
            </a:r>
            <a:endParaRPr b="0" lang="en-US" sz="1600" spc="-1" strike="noStrike">
              <a:latin typeface="Times New Roman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4. DecisionTreeRegressor;</a:t>
            </a:r>
            <a:endParaRPr b="0" lang="en-US" sz="1600" spc="-1" strike="noStrike">
              <a:latin typeface="Times New Roman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5. </a:t>
            </a:r>
            <a:r>
              <a:rPr b="0" lang="en-US" sz="1600" spc="-1" strike="noStrike">
                <a:latin typeface="Times New Roman"/>
                <a:ea typeface="Arial"/>
              </a:rPr>
              <a:t>RandomForestRegressor;</a:t>
            </a:r>
            <a:endParaRPr b="0" lang="en-US" sz="1600" spc="-1" strike="noStrike">
              <a:latin typeface="Times New Roman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6.  Support Vector Regression;</a:t>
            </a:r>
            <a:endParaRPr b="0" lang="en-US" sz="16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7. XGBoost;</a:t>
            </a:r>
            <a:endParaRPr b="0" lang="en-US" sz="16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600" spc="-1" strike="noStrike">
                <a:latin typeface="Times New Roman"/>
              </a:rPr>
              <a:t>8. CatBoostRegressor;</a:t>
            </a:r>
            <a:endParaRPr b="0" lang="en-US" sz="16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600" spc="-1" strike="noStrike">
                <a:latin typeface="Times New Roman"/>
              </a:rPr>
              <a:t>9. </a:t>
            </a:r>
            <a:r>
              <a:rPr b="0" lang="en-US" sz="1600" spc="-1" strike="noStrike">
                <a:latin typeface="Times New Roman"/>
                <a:ea typeface="Arial"/>
              </a:rPr>
              <a:t>N</a:t>
            </a:r>
            <a:r>
              <a:rPr b="0" lang="ru-RU" sz="1600" spc="-1" strike="noStrike">
                <a:latin typeface="Times New Roman"/>
              </a:rPr>
              <a:t>eural network;</a:t>
            </a:r>
            <a:endParaRPr b="0" lang="ru-RU" sz="1600" spc="-1" strike="noStrike">
              <a:latin typeface="Times New Roman"/>
              <a:ea typeface="Arial"/>
            </a:endParaRPr>
          </a:p>
          <a:p>
            <a:pPr algn="just">
              <a:lnSpc>
                <a:spcPct val="150000"/>
              </a:lnSpc>
            </a:pPr>
            <a:r>
              <a:rPr b="0" lang="ru-RU" sz="1600" spc="-1" strike="noStrike">
                <a:latin typeface="Times New Roman"/>
              </a:rPr>
              <a:t>10.  DummyRegressor.</a:t>
            </a:r>
            <a:endParaRPr b="0" lang="ru-RU" sz="1600" spc="-1" strike="noStrike">
              <a:latin typeface="Times New Roman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Обучение моделей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9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C17B961-669C-4F42-B238-B7CB207EB2BC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8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244880" y="900000"/>
            <a:ext cx="9195120" cy="536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04280" y="168120"/>
            <a:ext cx="11350080" cy="82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153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Обучение моделей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0"/>
          </p:nvPr>
        </p:nvSpPr>
        <p:spPr>
          <a:xfrm>
            <a:off x="668160" y="6360840"/>
            <a:ext cx="837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Open Sans"/>
                <a:ea typeface="Open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58C211F-8CE9-429E-9507-C2C8FE31D1BE}" type="slidenum">
              <a:rPr b="0" lang="ru-RU" sz="2400" spc="-1" strike="noStrike">
                <a:solidFill>
                  <a:srgbClr val="898989"/>
                </a:solidFill>
                <a:latin typeface="Open Sans"/>
                <a:ea typeface="Open Sans"/>
              </a:rPr>
              <a:t>9</a:t>
            </a:fld>
            <a:endParaRPr b="0" lang="ru-RU" sz="2400" spc="-1" strike="noStrike">
              <a:latin typeface="Times New Roman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214280" y="900000"/>
            <a:ext cx="9585720" cy="53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Application>LibreOffice/7.4.1.2$Windows_X86_64 LibreOffice_project/3c58a8f3a960df8bc8fd77b461821e42c061c5f0</Application>
  <AppVersion>15.0000</AppVersion>
  <Words>29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2021-02-24T09:03:25Z</dcterms:created>
  <dc:creator>Фомина Ольга</dc:creator>
  <dc:description/>
  <dc:language>ru-RU</dc:language>
  <cp:lastModifiedBy/>
  <dcterms:modified xsi:type="dcterms:W3CDTF">2022-12-16T23:39:14Z</dcterms:modified>
  <cp:revision>31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5</vt:i4>
  </property>
</Properties>
</file>